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9" r:id="rId3"/>
    <p:sldId id="268" r:id="rId4"/>
    <p:sldId id="271" r:id="rId5"/>
    <p:sldId id="265" r:id="rId6"/>
    <p:sldId id="267" r:id="rId7"/>
    <p:sldId id="259" r:id="rId8"/>
    <p:sldId id="270" r:id="rId9"/>
    <p:sldId id="27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CDE"/>
    <a:srgbClr val="760000"/>
    <a:srgbClr val="2B0000"/>
    <a:srgbClr val="FFFFFF"/>
    <a:srgbClr val="F9F4EE"/>
    <a:srgbClr val="000000"/>
    <a:srgbClr val="0862C9"/>
    <a:srgbClr val="023071"/>
    <a:srgbClr val="383838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684" autoAdjust="0"/>
  </p:normalViewPr>
  <p:slideViewPr>
    <p:cSldViewPr snapToGrid="0">
      <p:cViewPr varScale="1">
        <p:scale>
          <a:sx n="77" d="100"/>
          <a:sy n="77" d="100"/>
        </p:scale>
        <p:origin x="105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1FDF89-DADB-EDF0-92BE-456AFC009A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Joseph Farrell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C2491-B677-0C1F-A14B-EE4DF630FD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218F0-AC63-4852-AAD7-2B3E2C37FC7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F4AEB-7D66-93B3-6E3B-9E24CA021D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9DFA0-BCE6-79BA-812D-EDE1B1C00C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6B51B-53B0-4C60-BF2E-2FA7CEDB0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6:11:33.4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1945 214 24575,'-61'-2'0,"1"-3"0,0-2 0,-78-20 0,-23 1 0,149 23 0,23 1 0,36 2 0,-42 0 0,922 2 0,-1379 1 0,-608-12 0,844-6 0,1-9 0,-217-53 0,412 72 0,-26-5 0,46 9 0,0 1 0,0 0 0,0 0 0,0 0 0,0 0 0,0 0 0,0 0 0,0 0 0,0 0 0,0 0 0,0 0 0,1 0 0,-1-1 0,0 1 0,0 0 0,0 0 0,0 0 0,0 0 0,0 0 0,0 0 0,0 0 0,0 0 0,0-1 0,0 1 0,0 0 0,0 0 0,0 0 0,0 0 0,0 0 0,0 0 0,-1 0 0,1 0 0,0 0 0,0-1 0,0 1 0,0 0 0,0 0 0,0 0 0,0 0 0,0 0 0,0 0 0,0 0 0,0 0 0,0 0 0,0 0 0,-1 0 0,1 0 0,0 0 0,0 0 0,0 0 0,0-1 0,0 1 0,28-1 0,1131 5 0,-1150-4 0,152 6 0,-137 1 0,-24-7 0,1 0 0,-1 0 0,0 0 0,0 0 0,0 0 0,0 0 0,0 0 0,1 1 0,-1-1 0,0 0 0,0 0 0,0 0 0,0 0 0,0 0 0,0 0 0,0 1 0,1-1 0,-1 0 0,0 0 0,0 0 0,0 0 0,0 1 0,0-1 0,0 0 0,0 0 0,0 0 0,0 1 0,0-1 0,0 0 0,0 0 0,0 0 0,0 0 0,0 1 0,0-1 0,0 0 0,0 0 0,0 0 0,-1 0 0,1 1 0,0-1 0,0 0 0,0 0 0,0 0 0,0 0 0,0 0 0,0 1 0,-1-1 0,1 0 0,0 0 0,0 0 0,0 0 0,-35 14 0,-48 5 0,-160 15 0,-88-17 0,185-12 0,99 2 0,28-1 0,19-6 0,1-1 0,-1 1 0,0 0 0,0 0 0,0 0 0,0 0 0,0 0 0,1 0 0,-1 0 0,0 0 0,0 0 0,0 0 0,0 0 0,0 0 0,1 0 0,-1 0 0,0 0 0,0 0 0,0 0 0,0 0 0,0 0 0,1 0 0,-1 1 0,0-1 0,0 0 0,0 0 0,0 0 0,0 0 0,0 0 0,0 0 0,1 0 0,-1 0 0,0 1 0,0-1 0,0 0 0,0 0 0,0 0 0,0 0 0,0 0 0,0 0 0,0 1 0,0-1 0,0 0 0,0 0 0,0 0 0,0 0 0,0 0 0,0 1 0,0-1 0,0 0 0,0 0 0,0 0 0,0 0 0,0 0 0,0 1 0,0-1 0,0 0 0,0 0 0,0 0 0,0 0 0,0 0 0,0 1 0,0-1 0,-1 0 0,33 5 0,-1-1 0,0-2 0,46-1 0,-21-1 0,1066 2 0,-654-4 0,-837 1 0,-370 3 0,686-1 0,-67 11 0,97-5 0,44 0 0,113 3 0,160-9 0,-140-3 0,3018 1 0,-3122 5 0,-48-4 0,0 0 0,-1 0 0,1 1 0,-1-1 0,1 1 0,-1-1 0,0 1 0,1-1 0,-1 1 0,1 0 0,-1-1 0,0 1 0,0 0 0,1 0 0,-1 0 0,0 0 0,0 0 0,0 0 0,0 1 0,0-1 0,0 0 0,0 0 0,-1 1 0,1-1 0,0 1 0,-1-1 0,1 0 0,-1 1 0,1 2 0,-1-2 0,-1-1 0,0 1 0,0 0 0,1-1 0,-1 1 0,0-1 0,0 1 0,-1-1 0,1 0 0,0 1 0,0-1 0,-1 0 0,1 0 0,0 0 0,-1 0 0,1 0 0,-1 0 0,0 0 0,1 0 0,-1-1 0,0 1 0,1 0 0,-1-1 0,0 0 0,0 1 0,1-1 0,-1 0 0,-3 0 0,-57 4 0,-7-8 0,0-3 0,-91-22 0,102 18 0,-275-63 0,-16-3 0,244 59 0,-146-7 0,-243 25 0,210 3 0,258-3 0,1 2 0,0 0 0,0 2 0,0 0 0,1 2 0,-1 1 0,1 1 0,1 1 0,0 0 0,0 2 0,0 1 0,2 1 0,-33 25 0,2 2 0,-31 22 0,-104 102 0,155-133 0,-46 51 0,71-73 0,0 0 0,0 1 0,1 0 0,0 0 0,0 0 0,1 1 0,-4 12 0,9-22 0,-1 0 0,1 0 0,-1 1 0,1-1 0,0 0 0,-1 0 0,1 1 0,0-1 0,0 0 0,0 1 0,0-1 0,0 0 0,0 1 0,1-1 0,-1 0 0,0 1 0,0-1 0,1 0 0,-1 0 0,1 1 0,0-1 0,-1 0 0,1 0 0,0 0 0,-1 0 0,1 0 0,2 2 0,-1-2 0,1 0 0,-1 0 0,0 0 0,1 0 0,-1 0 0,1-1 0,-1 1 0,1-1 0,-1 0 0,1 1 0,-1-1 0,1 0 0,3-1 0,8-1 0,-1 0 0,1-1 0,-1-1 0,17-6 0,11-10 30,-1-2-1,-1-1 1,52-41-1,39-24-1512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6:11:52.3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116 39 24575,'1159'0'0,"-1102"-3"0,76-12 0,-74 6 0,69-1 0,1945 9 0,-959 3 0,-999-3 0,131 3 0,-241-1 0,1 0 0,-1 1 0,0-1 0,0 1 0,1 0 0,-1 0 0,0 0 0,-1 1 0,1 0 0,0 0 0,-1 0 0,0 0 0,0 1 0,0-1 0,0 1 0,0 0 0,-1 1 0,1-1 0,-1 1 0,0-1 0,-1 1 0,1 0 0,-1 0 0,0 0 0,0 0 0,-1 0 0,1 1 0,-1-1 0,0 0 0,-1 1 0,1-1 0,-1 1 0,0-1 0,0 1 0,-1-1 0,0 0 0,0 1 0,0-1 0,0 0 0,-1 1 0,0-1 0,0 0 0,-6 9 0,4-9 0,0 0 0,0 0 0,0 0 0,-1-1 0,0 0 0,0 0 0,0 0 0,0 0 0,-1-1 0,-10 5 0,-70 25 0,53-21 0,-6 2 0,0-1 0,-1-2 0,-1-2 0,0-2 0,0-1 0,0-3 0,-58-1 0,-1534-9 0,911 10 0,-325-3 0,833-18 0,22 0 0,-194 17 0,174 3 0,191-3 0,1 2 0,-1 1 0,1 1 0,0 0 0,-1 1 0,2 2 0,-1 0 0,-26 12 0,39-15 0,-1 1 0,1 0 0,0 1 0,0 0 0,1 0 0,0 0 0,0 1 0,0 0 0,0 0 0,1 0 0,0 1 0,0-1 0,1 1 0,0 0 0,0 1 0,1-1 0,0 1 0,0 0 0,0 0 0,1 0 0,1 0 0,-1 0 0,0 11 0,1-2 0,1 0 0,0 0 0,1 0 0,1-1 0,1 1 0,0 0 0,10 28 0,-9-36 0,0-1 0,0 1 0,0-1 0,1 0 0,1-1 0,-1 1 0,1-1 0,1 0 0,-1-1 0,1 1 0,0-1 0,0-1 0,1 1 0,0-1 0,13 6 0,-1-2 0,-1-2 0,1 0 0,1-2 0,-1 0 0,1-1 0,38 2 0,133-9 0,-87-1 0,297 6 0,187-5 0,-403-14 0,62-1 0,481 19 0,-686-3 0,77-14 0,-73 8 0,57-2 0,-26 9 0,-17 1 0,83-12 0,-136 11 0,29-4 0,-1-2 0,48-16 0,-75 20 0,0 0 0,0-1 0,-1 0 0,1 0 0,-1-1 0,0 0 0,0-1 0,-1 0 0,1 0 0,-1 0 0,-1-1 0,1 0 0,-1-1 0,8-11 0,-13 16 0,1 0 0,-1 0 0,1 1 0,-1-1 0,0 0 0,0 0 0,-1 0 0,1 0 0,0 0 0,-1 0 0,0 0 0,0 0 0,0 0 0,0 0 0,0 0 0,-1-1 0,1 1 0,-1 0 0,-1-4 0,-1 2 0,1 1 0,0 0 0,-1 1 0,0-1 0,0 0 0,0 1 0,0-1 0,-1 1 0,1 0 0,-1 0 0,-7-4 0,-4-1 0,-1 0 0,0 1 0,0 1 0,0 1 0,-33-7 0,-78-9 0,-213-8 0,-132 29 0,203 3 0,-1366-3-1365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6:13:51.9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427 468 24575,'-2'0'0,"-1"1"0,0 0 0,1 0 0,-1 0 0,0 0 0,1 0 0,-1 0 0,1 1 0,0-1 0,-1 1 0,1 0 0,0-1 0,0 1 0,0 0 0,0 0 0,0 1 0,1-1 0,-1 0 0,-1 4 0,-25 47 0,23-38 0,0 1 0,1-1 0,1 1 0,-2 18 0,4-17 0,-2 0 0,0-1 0,-8 22 0,10-35 0,-1 0 0,1 0 0,-1 0 0,0 0 0,0 0 0,0-1 0,-1 1 0,1-1 0,-1 1 0,1-1 0,-1 0 0,0 0 0,0 0 0,0 0 0,0 0 0,0-1 0,0 0 0,0 1 0,-1-1 0,1 0 0,0-1 0,-1 1 0,1 0 0,-1-1 0,1 0 0,-1 0 0,1 0 0,-1 0 0,1 0 0,0-1 0,-1 0 0,-6-2 0,-2 0 0,0 0 0,0-1 0,0-1 0,1 0 0,-1 0 0,1-1 0,-17-13 0,18 10 0,1 1 0,0-2 0,0 1 0,1-1 0,0-1 0,1 0 0,0 0 0,1 0 0,0 0 0,-8-25 0,12 32 0,1 0 0,-1 0 0,1-1 0,0 1 0,0 0 0,1-1 0,-1 1 0,1-1 0,0 1 0,0-1 0,1 1 0,-1-1 0,1 1 0,0-1 0,0 1 0,0 0 0,1 0 0,-1-1 0,1 1 0,0 0 0,1 0 0,-1 1 0,1-1 0,-1 0 0,1 1 0,0-1 0,0 1 0,1 0 0,-1 0 0,1 1 0,-1-1 0,1 0 0,0 1 0,5-2 0,8-3 0,0 1 0,0 1 0,1 1 0,-1 0 0,1 1 0,21 0 0,117 3 0,-91 1 0,153 2 0,242 34 0,99 73 0,-493-98 0,0-2 0,89 2 0,138-14 0,-111-1 0,-125 3 0,1 2 0,-1 3 0,1 2 0,-2 3 0,1 2 0,55 21 0,-66-15 0,-34-12 0,0-1 0,0 0 0,0-1 0,0 0 0,1-1 0,23 3 0,-34-6 0,0 0 0,-1 0 0,1 0 0,-1 0 0,1-1 0,0 1 0,-1 0 0,1-1 0,-1 1 0,1-1 0,-1 1 0,1-1 0,-1 0 0,0 1 0,1-1 0,-1 0 0,0 0 0,1 0 0,-1 0 0,0-1 0,0 1 0,0 0 0,0 0 0,0-1 0,1 0 0,-1-1 0,0 0 0,-1 0 0,1 0 0,0-1 0,-1 1 0,0 0 0,0 0 0,0 0 0,0 0 0,0 0 0,-2-7 0,-1-4 0,-1 0 0,-1 0 0,0 0 0,-9-16 0,11 26 0,-5-14 0,-2 1 0,0 0 0,-19-23 0,25 35 0,0 0 0,-1 1 0,0 0 0,0 0 0,0 0 0,0 0 0,-1 1 0,0 0 0,1 0 0,-1 1 0,0-1 0,0 1 0,0 0 0,-13-1 0,-32-2 0,0 3 0,-66 5 0,30 0 0,-46 3 0,1 6 0,-163 35 0,228-29 0,0 3 0,-76 34 0,-9 4 0,22-21 0,-137 21 0,38-11 0,182-38 0,0-2 0,-1-3 0,0-1 0,-65-5 0,-188-30 0,287 29 0,1-1 0,0 0 0,0-1 0,1-1 0,-1 0 0,-15-8 0,26 12 0,0-1 0,0 1 0,0-1 0,-1 1 0,1-1 0,1 0 0,-1 0 0,0 0 0,0 0 0,1 0 0,-1 0 0,1 0 0,-1 0 0,1-1 0,0 1 0,-1-4 0,2 4 0,0-1 0,0 1 0,0-1 0,0 1 0,1 0 0,-1-1 0,1 1 0,-1-1 0,1 1 0,0 0 0,0 0 0,0 0 0,0-1 0,1 1 0,-1 0 0,0 0 0,1 1 0,-1-1 0,1 0 0,0 0 0,3-2 0,2-2 0,1 0 0,0 1 0,0-1 0,0 2 0,1-1 0,0 1 0,17-6 0,75-15 0,-63 16 0,48-9 0,1 4 0,108-4 0,178 14 0,-265 5 0,110 0 0,358 49 0,-463-28 0,-54-9 0,97 7 0,-46-14 0,202-16 0,-300 9 0,0-1 0,0 0 0,0-1 0,0 0 0,21-9 0,-29 10 0,-1 0 0,1 0 0,-1 0 0,0-1 0,0 1 0,0-1 0,0 0 0,0 0 0,0 0 0,-1 0 0,1 0 0,-1 0 0,0-1 0,0 0 0,0 1 0,-1-1 0,1 0 0,-1 0 0,0 1 0,0-1 0,1-7 0,-1-3 0,0 0 0,0 0 0,-2 0 0,0 0 0,0 0 0,-1 0 0,-1 0 0,0 0 0,-1 1 0,-9-23 0,4 18 0,0 1 0,-2-1 0,1 2 0,-2 0 0,0 0 0,-29-27 0,15 20 0,-1 1 0,0 2 0,-2 0 0,0 2 0,-1 1 0,-1 2 0,-1 1 0,-48-15 0,30 17 0,0 2 0,-1 2 0,0 2 0,0 3 0,0 2 0,0 2 0,-1 2 0,-98 19 0,142-20 0,0 0 0,0 0 0,1 1 0,-1-1 0,0 2 0,1-1 0,0 1 0,0 0 0,0 1 0,1-1 0,-1 1 0,-6 8 0,8-8 0,1 0 0,1 1 0,-1 0 0,1 0 0,0 0 0,0 0 0,1 0 0,0 1 0,0-1 0,0 1 0,1-1 0,0 1 0,0 0 0,1-1 0,0 8 0,4 62 0,-1-51 0,-1 1 0,-3 48 0,0-67 0,0-1 0,0 1 0,-1-1 0,1 1 0,-1-1 0,-1 0 0,1 1 0,-1-1 0,0-1 0,-1 1 0,1 0 0,-1-1 0,0 0 0,-1 1 0,-8 7 0,1-4 0,-1 0 0,0-1 0,0-1 0,0 0 0,-1-1 0,-26 8 0,-92 17 0,75-19 0,-31 8 0,-344 59 0,423-78 0,1-1 0,0 0 0,-1-1 0,1 0 0,-1 0 0,1-1 0,0 0 0,0 0 0,0-1 0,0 0 0,0 0 0,0-1 0,1 0 0,0 0 0,0-1 0,0 0 0,-7-6 0,6 3 0,0 0 0,1-1 0,-1 0 0,1 0 0,1 0 0,0-1 0,0 0 0,1 0 0,0-1 0,1 1 0,0-1 0,-3-15 0,7 22 0,-1 0 0,0 0 0,1 0 0,0 0 0,0-1 0,0 1 0,0 0 0,1 0 0,0 0 0,0 0 0,0 0 0,0 0 0,1 0 0,-1 0 0,1 0 0,0 0 0,0 1 0,0-1 0,1 1 0,-1-1 0,1 1 0,0 0 0,0 0 0,0 0 0,0 1 0,1-1 0,-1 1 0,6-3 0,8-5 0,1 2 0,1 0 0,-1 1 0,33-8 0,-42 12 0,62-14 0,1 3 0,1 3 0,78-1 0,225 10 0,-232 4 0,198 18 0,-286-12 0,-2 2 0,1 3 0,-2 2 0,61 25 0,-43-11 0,106 30 0,-212-64 0,0 0 0,-71 2 0,51 2 0,-67-1 60,-147 17 0,212-8-357,0 3 0,1 2 0,1 2 0,-96 39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6:13:55.1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4079 493 24575,'-233'2'0,"-259"-5"0,237-13 0,-68-3 0,225 21 0,56 0 0,0-2 0,-1-1 0,-41-8 0,-11-19 0,74 20 0,0 1 0,-1 1 0,-33-5 0,-68 3 0,-141 10 0,95 1 0,-1207-3 0,1352 0 0,0-1 0,0-1 0,0-1 0,0-1 0,1-1 0,-30-10 0,46 12 0,-1 0 0,1 0 0,1 0 0,-1-1 0,0 0 0,1 0 0,0 0 0,0-1 0,0 0 0,1 0 0,-1-1 0,1 0 0,0 0 0,1 0 0,0 0 0,0-1 0,0 1 0,1-1 0,0 0 0,0 0 0,0 0 0,1-1 0,-2-10 0,3 13 0,0-1 0,0 1 0,1-1 0,-1 0 0,1 1 0,0-1 0,1 1 0,-1-1 0,1 1 0,0-1 0,1 1 0,-1-1 0,1 1 0,0 0 0,0 0 0,1 0 0,0 0 0,0 0 0,0 1 0,0-1 0,1 1 0,-1 0 0,1 0 0,0 0 0,0 0 0,1 1 0,-1-1 0,1 1 0,0 1 0,0-1 0,7-2 0,12-7 0,1 1 0,0 2 0,1 0 0,0 2 0,1 1 0,-1 1 0,41-3 0,198 8 0,-140 4 0,1754-1 0,-1004-5 0,-804 5 0,1 3 0,98 20 0,-227-26 0,19 2 0,-1451-3 0,1435 4 0,-88 15 0,54-5 0,-35 10-1365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Joseph Farrell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BE71F-E5B0-4FC5-BD9F-397876F341A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5EF01-9222-47D0-AA03-CD0D7BA13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974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idshealth.org/en/parents/dictionary-right-ventricl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5EF01-9222-47D0-AA03-CD0D7BA13C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5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cs typeface="Aldhabi" panose="01000000000000000000" pitchFamily="2" charset="-78"/>
              </a:rPr>
              <a:t>Bypassing the need for the heart to pump blood to the lungs; passive 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cs typeface="Aldhabi" panose="01000000000000000000" pitchFamily="2" charset="-78"/>
              </a:rPr>
              <a:t>For conditions such as Tricuspid Atresia (TA) or Hypoplastic Left Heart Syndrome (HLHS)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cs typeface="Aldhabi" panose="01000000000000000000" pitchFamily="2" charset="-78"/>
              </a:rPr>
              <a:t>Before, these infants received only palliative (comfort) care to mitigate issues until almost guaranteed passing away (within 1-year post-birth)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5EF01-9222-47D0-AA03-CD0D7BA13C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5EF01-9222-47D0-AA03-CD0D7BA13C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35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A41"/>
                </a:solidFill>
                <a:effectLst/>
                <a:latin typeface="Montserrat" panose="00000500000000000000" pitchFamily="2" charset="0"/>
              </a:rPr>
              <a:t>Norwood not always needed, depending on if aorta is developed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A41"/>
                </a:solidFill>
                <a:effectLst/>
                <a:latin typeface="Montserrat" panose="00000500000000000000" pitchFamily="2" charset="0"/>
              </a:rPr>
              <a:t>a Blaylock-Taussig-Thomas shunt, which moves blood from (and through) the aorta to the lungs.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A41"/>
                </a:solidFill>
                <a:effectLst/>
                <a:latin typeface="Montserrat" panose="00000500000000000000" pitchFamily="2" charset="0"/>
              </a:rPr>
              <a:t>a Sano shunt, which moves blood from the </a:t>
            </a:r>
            <a:r>
              <a:rPr lang="en-US" b="1" i="0" dirty="0">
                <a:solidFill>
                  <a:srgbClr val="007A64"/>
                </a:solidFill>
                <a:effectLst/>
                <a:latin typeface="Montserrat" panose="00000500000000000000" pitchFamily="2" charset="0"/>
                <a:hlinkClick r:id="rId3"/>
              </a:rPr>
              <a:t>right ventricle</a:t>
            </a:r>
            <a:r>
              <a:rPr lang="en-US" b="0" i="0" dirty="0">
                <a:solidFill>
                  <a:srgbClr val="373A41"/>
                </a:solidFill>
                <a:effectLst/>
                <a:latin typeface="Montserrat" panose="00000500000000000000" pitchFamily="2" charset="0"/>
              </a:rPr>
              <a:t> to the pulmonary artery. From the pulmonary artery, the blood goes into the lungs.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5EF01-9222-47D0-AA03-CD0D7BA13C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9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-Impaired relaxation during diastole leads to inadequate filling of the ventricles and thus, insufficient blood volume being pumped out to the body during the next heartbeat (vs contraction (systole))</a:t>
            </a:r>
          </a:p>
          <a:p>
            <a:r>
              <a:rPr lang="en-US" sz="12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  <a:cs typeface="Aldhabi" panose="01000000000000000000" pitchFamily="2" charset="-78"/>
              </a:rPr>
              <a:t>-</a:t>
            </a:r>
            <a:r>
              <a:rPr lang="en-US" sz="1200" dirty="0">
                <a:cs typeface="Aldhabi" panose="01000000000000000000" pitchFamily="2" charset="-78"/>
              </a:rPr>
              <a:t>So, although </a:t>
            </a:r>
            <a:r>
              <a:rPr lang="en-US" sz="1200" b="0" i="0" dirty="0">
                <a:effectLst/>
                <a:cs typeface="Aldhabi" panose="01000000000000000000" pitchFamily="2" charset="-78"/>
              </a:rPr>
              <a:t>all the stages developed out of order and decades apart, they realized the three together in this order brings best outcomes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5EF01-9222-47D0-AA03-CD0D7BA13C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31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organs in body take a toll, but one can live healthily with </a:t>
            </a:r>
            <a:r>
              <a:rPr lang="en-US" dirty="0" err="1"/>
              <a:t>fontan</a:t>
            </a:r>
            <a:r>
              <a:rPr lang="en-US" dirty="0"/>
              <a:t> for 40, 50, 60+ years!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5EF01-9222-47D0-AA03-CD0D7BA13C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69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5EF01-9222-47D0-AA03-CD0D7BA13C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5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C8721F4-740F-43BF-A2E1-7E6621FD9FE7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26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4F95-92F3-4A52-BAE6-700E6942AAE2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0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F9714-90FB-4DEE-86E2-9F6970C3DDCB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25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B4FD4-B3D7-4127-A04A-857459760BF7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99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3C2F-F6FD-41A8-AC1F-976B7F3FA102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98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84E2-35CB-43BF-B55B-CC0639FF93B3}" type="datetime1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72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51FA-24A6-4601-B11B-678ABEA7807C}" type="datetime1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72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5EB90-2EDC-42C2-A260-EDA9F72AF66D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69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0F4C-792D-49F9-80E1-01E7BBAE5A49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3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00465-1BA4-4540-B954-BF5AA68E0336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7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FAB-9025-43EA-A83E-EF2B0099DD1E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18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A2F02-4230-41DD-93B6-658C15B127BE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2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70A2-52E4-4519-BFFC-7495D0F926E3}" type="datetime1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2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2C2C5-992D-43F0-AD4B-7C0CB98E8E2C}" type="datetime1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1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DA39-E7ED-432B-B636-1A0E7ED2F38B}" type="datetime1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7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0D60A-9150-4440-B7E6-46C2647D5903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9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A092D-A3A5-4503-AEA2-27204DBB537B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34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0B6FAC9-38A0-4342-818B-BAF51341943E}" type="datetime1">
              <a:rPr lang="en-US" smtClean="0"/>
              <a:t>4/24/2024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50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ww.aliem.com/2017/03/pem-pearls-pediatric-sepsis-management-basics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FED6F9E-0F9D-18F6-2D2E-7A2D5C6EE970}"/>
              </a:ext>
            </a:extLst>
          </p:cNvPr>
          <p:cNvSpPr/>
          <p:nvPr/>
        </p:nvSpPr>
        <p:spPr>
          <a:xfrm>
            <a:off x="4701639" y="5321"/>
            <a:ext cx="8057997" cy="6852679"/>
          </a:xfrm>
          <a:prstGeom prst="rect">
            <a:avLst/>
          </a:prstGeom>
          <a:gradFill>
            <a:gsLst>
              <a:gs pos="0">
                <a:schemeClr val="bg1">
                  <a:tint val="93000"/>
                  <a:shade val="98000"/>
                  <a:satMod val="150000"/>
                  <a:lumMod val="102000"/>
                </a:schemeClr>
              </a:gs>
              <a:gs pos="50000">
                <a:schemeClr val="bg1">
                  <a:tint val="98000"/>
                  <a:shade val="90000"/>
                  <a:satMod val="13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9F326B-C4E1-1852-CD3E-367011B9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21"/>
            <a:ext cx="7143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655AE-754C-D43C-606E-1646A91DD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562" y="1043153"/>
            <a:ext cx="6720493" cy="4777013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</a:rPr>
              <a:t>Hearts that Beat the Odds: An Analysis of the </a:t>
            </a:r>
            <a:br>
              <a:rPr lang="en-US" sz="3600" b="0" i="0" u="none" strike="noStrike" dirty="0">
                <a:effectLst/>
              </a:rPr>
            </a:br>
            <a:r>
              <a:rPr lang="en-US" sz="4400" b="1" i="1" u="none" strike="noStrike" dirty="0">
                <a:solidFill>
                  <a:schemeClr val="tx1"/>
                </a:solidFill>
                <a:effectLst/>
              </a:rPr>
              <a:t>Fontan</a:t>
            </a:r>
            <a:r>
              <a:rPr lang="en-US" sz="3600" b="0" i="0" u="none" strike="noStrike" dirty="0">
                <a:effectLst/>
              </a:rPr>
              <a:t> </a:t>
            </a:r>
            <a:br>
              <a:rPr lang="en-US" sz="3600" b="0" i="0" u="none" strike="noStrike" dirty="0">
                <a:effectLst/>
              </a:rPr>
            </a:br>
            <a:r>
              <a:rPr lang="en-US" sz="3600" b="0" i="0" u="none" strike="noStrike" dirty="0">
                <a:solidFill>
                  <a:schemeClr val="tx1"/>
                </a:solidFill>
                <a:effectLst/>
              </a:rPr>
              <a:t>Procedure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ldhabi" panose="01000000000000000000" pitchFamily="2" charset="-7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E03FA5-E1AC-E2B6-4701-7252EA353903}"/>
              </a:ext>
            </a:extLst>
          </p:cNvPr>
          <p:cNvSpPr/>
          <p:nvPr/>
        </p:nvSpPr>
        <p:spPr>
          <a:xfrm>
            <a:off x="796954" y="822121"/>
            <a:ext cx="3679216" cy="3641220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@curedesignstyle on Instagram: “DAY 3: THE POWER OF LOVE :: what does ...">
            <a:extLst>
              <a:ext uri="{FF2B5EF4-FFF2-40B4-BE49-F238E27FC236}">
                <a16:creationId xmlns:a16="http://schemas.microsoft.com/office/drawing/2014/main" id="{D07C78ED-CE7C-1604-6310-62BFBD68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2060">
            <a:off x="728410" y="747997"/>
            <a:ext cx="3816301" cy="3789467"/>
          </a:xfrm>
          <a:prstGeom prst="ellipse">
            <a:avLst/>
          </a:prstGeom>
          <a:ln>
            <a:solidFill>
              <a:schemeClr val="bg1"/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67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51F5-05CD-7B1F-4DA8-9DAC2667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79572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1000000000000000000" pitchFamily="2" charset="-78"/>
              </a:rPr>
              <a:t>Works Cited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97C27-1F36-CD1F-A7C2-23BEDF1F4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54303"/>
            <a:ext cx="10820400" cy="4024125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pPr marL="0" indent="0">
              <a:buNone/>
            </a:pPr>
            <a:r>
              <a:rPr lang="en-US" dirty="0">
                <a:effectLst/>
              </a:rPr>
              <a:t>[1] Aurora, Ruth Grace, et al. “Impact of Older Age at Fontan Completion on Mid-Term Survival.” </a:t>
            </a:r>
            <a:r>
              <a:rPr lang="en-US" i="1" dirty="0">
                <a:effectLst/>
              </a:rPr>
              <a:t>The Egyptian Heart Journal : (EHJ) : Official Bulletin of the Egyptian Society of Cardiology</a:t>
            </a:r>
            <a:r>
              <a:rPr lang="en-US" dirty="0">
                <a:effectLst/>
              </a:rPr>
              <a:t>, U.S. National Library of Medicine, 15 Oct. 2022, www.ncbi.nlm.nih.gov/pmc/articles/PMC9569401/. </a:t>
            </a:r>
          </a:p>
          <a:p>
            <a:pPr marL="0" indent="0">
              <a:buNone/>
            </a:pPr>
            <a:r>
              <a:rPr lang="en-US" dirty="0"/>
              <a:t>[2] </a:t>
            </a:r>
            <a:r>
              <a:rPr lang="en-US" dirty="0">
                <a:effectLst/>
              </a:rPr>
              <a:t>Cowgill, L. Douglass. “The Fontan Procedure: A Historical Review.” </a:t>
            </a:r>
            <a:r>
              <a:rPr lang="en-US" i="1" dirty="0">
                <a:effectLst/>
              </a:rPr>
              <a:t>The Fontan Procedure: A Historical Review</a:t>
            </a:r>
            <a:r>
              <a:rPr lang="en-US" dirty="0">
                <a:effectLst/>
              </a:rPr>
              <a:t>, Department of Surgery, Dean Medical Center, Madison, Wisconsin , www.annalsthoracicsurgery.org/article/0003-4975(91)91044-V/pdf. Accessed 28 Mar. 2024.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[3] Talwar, Sachin, et al. “Where Are We after 50 Years of the Fontan Operation?” </a:t>
            </a:r>
            <a:r>
              <a:rPr lang="en-US" i="1" dirty="0">
                <a:effectLst/>
              </a:rPr>
              <a:t>Indian Journal of Thoracic and Cardiovascular Surgery</a:t>
            </a:r>
            <a:r>
              <a:rPr lang="en-US" dirty="0">
                <a:effectLst/>
              </a:rPr>
              <a:t>, U.S. National Library of Medicine, Jan. 2021, www.ncbi.nlm.nih.gov/pmc/articles/PMC7858722/#:~:text=The%20Fontan%20operation%20was%20introduced,tricuspid%20atresia%27%20%5B1%5D.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ACDDC-991E-3340-5DEF-51F2AD2B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2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C6F4-797A-F48C-6CD7-5548EEEB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846" y="727486"/>
            <a:ext cx="9282308" cy="1293028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1000000000000000000" pitchFamily="2" charset="-78"/>
              </a:rPr>
              <a:t>What is the Fontan Procedure?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CC9B7-3467-2F07-187A-7BFEC1BD9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99" y="2452271"/>
            <a:ext cx="7368436" cy="389357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cs typeface="Aldhabi" panose="01000000000000000000" pitchFamily="2" charset="-78"/>
              </a:rPr>
              <a:t>1971: </a:t>
            </a:r>
            <a:r>
              <a:rPr lang="en-US" sz="2400" b="0" i="0" dirty="0">
                <a:effectLst/>
                <a:cs typeface="Aldhabi" panose="01000000000000000000" pitchFamily="2" charset="-78"/>
              </a:rPr>
              <a:t>Francis Fontan and Eugene Baudet published </a:t>
            </a:r>
            <a:r>
              <a:rPr lang="en-US" sz="2400" i="1" dirty="0">
                <a:cs typeface="Aldhabi" panose="01000000000000000000" pitchFamily="2" charset="-78"/>
              </a:rPr>
              <a:t>S</a:t>
            </a:r>
            <a:r>
              <a:rPr lang="en-US" sz="2400" b="0" i="1" dirty="0">
                <a:effectLst/>
                <a:cs typeface="Aldhabi" panose="01000000000000000000" pitchFamily="2" charset="-78"/>
              </a:rPr>
              <a:t>urgical </a:t>
            </a:r>
            <a:r>
              <a:rPr lang="en-US" sz="2400" i="1" dirty="0">
                <a:cs typeface="Aldhabi" panose="01000000000000000000" pitchFamily="2" charset="-78"/>
              </a:rPr>
              <a:t>R</a:t>
            </a:r>
            <a:r>
              <a:rPr lang="en-US" sz="2400" b="0" i="1" dirty="0">
                <a:effectLst/>
                <a:cs typeface="Aldhabi" panose="01000000000000000000" pitchFamily="2" charset="-78"/>
              </a:rPr>
              <a:t>epair of Tricuspid </a:t>
            </a:r>
            <a:r>
              <a:rPr lang="en-US" sz="2400" i="1" dirty="0">
                <a:cs typeface="Aldhabi" panose="01000000000000000000" pitchFamily="2" charset="-78"/>
              </a:rPr>
              <a:t>A</a:t>
            </a:r>
            <a:r>
              <a:rPr lang="en-US" sz="2400" b="0" i="1" dirty="0">
                <a:effectLst/>
                <a:cs typeface="Aldhabi" panose="01000000000000000000" pitchFamily="2" charset="-78"/>
              </a:rPr>
              <a:t>tresia [3]</a:t>
            </a:r>
            <a:endParaRPr lang="en-US" sz="2400" dirty="0">
              <a:cs typeface="Aldhabi" panose="01000000000000000000" pitchFamily="2" charset="-78"/>
            </a:endParaRPr>
          </a:p>
          <a:p>
            <a:pPr>
              <a:lnSpc>
                <a:spcPct val="100000"/>
              </a:lnSpc>
            </a:pPr>
            <a:endParaRPr lang="en-US" sz="2400" dirty="0">
              <a:cs typeface="Aldhabi" panose="01000000000000000000" pitchFamily="2" charset="-78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cs typeface="Aldhabi" panose="01000000000000000000" pitchFamily="2" charset="-78"/>
              </a:rPr>
              <a:t>A surgical operation used in children with single ventricle heart defects</a:t>
            </a:r>
          </a:p>
          <a:p>
            <a:pPr>
              <a:lnSpc>
                <a:spcPct val="100000"/>
              </a:lnSpc>
            </a:pPr>
            <a:endParaRPr lang="en-US" sz="2400" dirty="0">
              <a:cs typeface="Aldhabi" panose="01000000000000000000" pitchFamily="2" charset="-78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cs typeface="Aldhabi" panose="01000000000000000000" pitchFamily="2" charset="-78"/>
              </a:rPr>
              <a:t>Plumbing of the heart rerouted to allow blood flow straight to the lungs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cs typeface="Aldhabi" panose="01000000000000000000" pitchFamily="2" charset="-78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cs typeface="Aldhabi" panose="01000000000000000000" pitchFamily="2" charset="-78"/>
              </a:rPr>
              <a:t>It is usually the </a:t>
            </a:r>
            <a:r>
              <a:rPr lang="en-US" sz="2400" b="1" dirty="0">
                <a:cs typeface="Aldhabi" panose="01000000000000000000" pitchFamily="2" charset="-78"/>
              </a:rPr>
              <a:t>final</a:t>
            </a:r>
            <a:r>
              <a:rPr lang="en-US" sz="2400" dirty="0">
                <a:cs typeface="Aldhabi" panose="01000000000000000000" pitchFamily="2" charset="-78"/>
              </a:rPr>
              <a:t> step in staged reconstructive heart surgery</a:t>
            </a:r>
            <a:endParaRPr lang="en-US" sz="2400" dirty="0"/>
          </a:p>
        </p:txBody>
      </p:sp>
      <p:pic>
        <p:nvPicPr>
          <p:cNvPr id="5" name="Picture 4" descr="A baby in a hospital bed&#10;&#10;Description automatically generated">
            <a:extLst>
              <a:ext uri="{FF2B5EF4-FFF2-40B4-BE49-F238E27FC236}">
                <a16:creationId xmlns:a16="http://schemas.microsoft.com/office/drawing/2014/main" id="{F408DB87-44CC-3C62-D0C2-2FC6F1F45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16718" y="4549902"/>
            <a:ext cx="3018553" cy="2012369"/>
          </a:xfrm>
          <a:prstGeom prst="ellipse">
            <a:avLst/>
          </a:prstGeom>
          <a:ln w="63500" cap="rnd">
            <a:noFill/>
          </a:ln>
          <a:effectLst>
            <a:glow rad="101600">
              <a:schemeClr val="accent1">
                <a:alpha val="6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FCF81-561D-536C-1600-EB47C4D0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10" descr="Cardiology in the Young Francis Fontan">
            <a:extLst>
              <a:ext uri="{FF2B5EF4-FFF2-40B4-BE49-F238E27FC236}">
                <a16:creationId xmlns:a16="http://schemas.microsoft.com/office/drawing/2014/main" id="{31124B1F-F69E-27D0-E214-39434D708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t="2663" r="3547" b="4594"/>
          <a:stretch/>
        </p:blipFill>
        <p:spPr bwMode="auto">
          <a:xfrm>
            <a:off x="8355027" y="2061413"/>
            <a:ext cx="2941937" cy="18725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rgbClr val="C00000">
                <a:alpha val="60000"/>
              </a:srgb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27EE3-251D-666D-23B1-D31B9A8E52A0}"/>
              </a:ext>
            </a:extLst>
          </p:cNvPr>
          <p:cNvSpPr txBox="1"/>
          <p:nvPr/>
        </p:nvSpPr>
        <p:spPr>
          <a:xfrm>
            <a:off x="6579667" y="4063210"/>
            <a:ext cx="64926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Drs. Fontan and Baudet visiting Brompton Hospital, March 1988</a:t>
            </a:r>
          </a:p>
        </p:txBody>
      </p:sp>
    </p:spTree>
    <p:extLst>
      <p:ext uri="{BB962C8B-B14F-4D97-AF65-F5344CB8AC3E}">
        <p14:creationId xmlns:p14="http://schemas.microsoft.com/office/powerpoint/2010/main" val="194723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diagram of the heart&#10;&#10;Description automatically generated">
            <a:extLst>
              <a:ext uri="{FF2B5EF4-FFF2-40B4-BE49-F238E27FC236}">
                <a16:creationId xmlns:a16="http://schemas.microsoft.com/office/drawing/2014/main" id="{201068F5-FDCD-9B3A-634C-35E8AABAC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7"/>
          <a:stretch/>
        </p:blipFill>
        <p:spPr bwMode="auto">
          <a:xfrm>
            <a:off x="1168072" y="1650008"/>
            <a:ext cx="4728697" cy="3557984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diagram of the heart&#10;&#10;Description automatically generated">
            <a:extLst>
              <a:ext uri="{FF2B5EF4-FFF2-40B4-BE49-F238E27FC236}">
                <a16:creationId xmlns:a16="http://schemas.microsoft.com/office/drawing/2014/main" id="{E1E4CAAE-44D4-61C2-D24D-B954F9BD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7299" y="1614362"/>
            <a:ext cx="4728699" cy="3629276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73D735-66B4-17D3-9BA3-3AE3BF07334A}"/>
              </a:ext>
            </a:extLst>
          </p:cNvPr>
          <p:cNvSpPr/>
          <p:nvPr/>
        </p:nvSpPr>
        <p:spPr>
          <a:xfrm flipH="1">
            <a:off x="6105781" y="354485"/>
            <a:ext cx="45719" cy="58074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B2457A-7F10-5D99-1556-7507DE71F63C}"/>
                  </a:ext>
                </a:extLst>
              </p14:cNvPr>
              <p14:cNvContentPartPr/>
              <p14:nvPr/>
            </p14:nvContentPartPr>
            <p14:xfrm>
              <a:off x="3946526" y="1751642"/>
              <a:ext cx="1747800" cy="232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B2457A-7F10-5D99-1556-7507DE71F6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3526" y="1688642"/>
                <a:ext cx="18734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6A03A73-6B9E-E2E5-F20B-470E32B6345F}"/>
                  </a:ext>
                </a:extLst>
              </p14:cNvPr>
              <p14:cNvContentPartPr/>
              <p14:nvPr/>
            </p14:nvContentPartPr>
            <p14:xfrm>
              <a:off x="8717655" y="1751642"/>
              <a:ext cx="1911600" cy="304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6A03A73-6B9E-E2E5-F20B-470E32B634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5015" y="1689002"/>
                <a:ext cx="2037240" cy="4302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FCC4F64-FEA7-B447-0142-F1AB6FE499E6}"/>
              </a:ext>
            </a:extLst>
          </p:cNvPr>
          <p:cNvSpPr txBox="1"/>
          <p:nvPr/>
        </p:nvSpPr>
        <p:spPr>
          <a:xfrm>
            <a:off x="4380841" y="1713853"/>
            <a:ext cx="9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haroni" panose="02010803020104030203" pitchFamily="2" charset="-79"/>
              </a:rPr>
              <a:t>TA heart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54EB7-FC42-E811-748A-22E96E24DAC0}"/>
              </a:ext>
            </a:extLst>
          </p:cNvPr>
          <p:cNvSpPr txBox="1"/>
          <p:nvPr/>
        </p:nvSpPr>
        <p:spPr>
          <a:xfrm>
            <a:off x="9165478" y="1753436"/>
            <a:ext cx="119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haroni" panose="02010803020104030203" pitchFamily="2" charset="-79"/>
              </a:rPr>
              <a:t>HLHS heart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F0256C-2B6D-D81C-0526-09009EE06D33}"/>
                  </a:ext>
                </a:extLst>
              </p14:cNvPr>
              <p14:cNvContentPartPr/>
              <p14:nvPr/>
            </p14:nvContentPartPr>
            <p14:xfrm>
              <a:off x="6574751" y="1736202"/>
              <a:ext cx="1107720" cy="295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F0256C-2B6D-D81C-0526-09009EE06D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1751" y="1673202"/>
                <a:ext cx="12333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193C703-EA89-BE1F-3F59-17E1D01B0EFC}"/>
                  </a:ext>
                </a:extLst>
              </p14:cNvPr>
              <p14:cNvContentPartPr/>
              <p14:nvPr/>
            </p14:nvContentPartPr>
            <p14:xfrm>
              <a:off x="1559422" y="1768256"/>
              <a:ext cx="1468440" cy="178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193C703-EA89-BE1F-3F59-17E1D01B0E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96437" y="1705256"/>
                <a:ext cx="1594049" cy="3042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55AA98B-384E-2D4F-C993-9861149A4841}"/>
              </a:ext>
            </a:extLst>
          </p:cNvPr>
          <p:cNvSpPr txBox="1"/>
          <p:nvPr/>
        </p:nvSpPr>
        <p:spPr>
          <a:xfrm>
            <a:off x="1753768" y="1717907"/>
            <a:ext cx="1336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haroni" panose="02010803020104030203" pitchFamily="2" charset="-79"/>
              </a:rPr>
              <a:t>Normal heart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D898A2-8D61-6107-B93C-E3AA4F4ED9E2}"/>
              </a:ext>
            </a:extLst>
          </p:cNvPr>
          <p:cNvSpPr txBox="1"/>
          <p:nvPr/>
        </p:nvSpPr>
        <p:spPr>
          <a:xfrm>
            <a:off x="6679676" y="1726239"/>
            <a:ext cx="188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ADLaM Display" panose="020F0502020204030204" pitchFamily="2" charset="0"/>
                <a:cs typeface="Aharoni" panose="02010803020104030203" pitchFamily="2" charset="-79"/>
              </a:rPr>
              <a:t>Normal heart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E2C3B-727E-F293-2257-DAA326921DE2}"/>
              </a:ext>
            </a:extLst>
          </p:cNvPr>
          <p:cNvSpPr txBox="1"/>
          <p:nvPr/>
        </p:nvSpPr>
        <p:spPr>
          <a:xfrm>
            <a:off x="6394516" y="740249"/>
            <a:ext cx="464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HLHS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F85B9-AE87-CE2C-4FFE-B2C265B20DA8}"/>
              </a:ext>
            </a:extLst>
          </p:cNvPr>
          <p:cNvSpPr txBox="1"/>
          <p:nvPr/>
        </p:nvSpPr>
        <p:spPr>
          <a:xfrm>
            <a:off x="2849379" y="740250"/>
            <a:ext cx="13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8E050-5A01-CD91-4488-61FECDB38556}"/>
              </a:ext>
            </a:extLst>
          </p:cNvPr>
          <p:cNvSpPr txBox="1"/>
          <p:nvPr/>
        </p:nvSpPr>
        <p:spPr>
          <a:xfrm>
            <a:off x="573418" y="5478188"/>
            <a:ext cx="110451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cs typeface="Aldhabi" panose="01000000000000000000" pitchFamily="2" charset="-78"/>
              </a:rPr>
              <a:t>Single ventricle conditions such as </a:t>
            </a:r>
            <a:r>
              <a:rPr lang="en-US" sz="2400" b="1" dirty="0">
                <a:cs typeface="Aldhabi" panose="01000000000000000000" pitchFamily="2" charset="-78"/>
              </a:rPr>
              <a:t>Tricuspid Atresia </a:t>
            </a:r>
            <a:r>
              <a:rPr lang="en-US" sz="2400" dirty="0">
                <a:cs typeface="Aldhabi" panose="01000000000000000000" pitchFamily="2" charset="-78"/>
              </a:rPr>
              <a:t>(TA) or </a:t>
            </a:r>
            <a:r>
              <a:rPr lang="en-US" sz="2400" b="1" dirty="0">
                <a:cs typeface="Aldhabi" panose="01000000000000000000" pitchFamily="2" charset="-78"/>
              </a:rPr>
              <a:t>Hypoplastic Left Heart Syndrome </a:t>
            </a:r>
            <a:r>
              <a:rPr lang="en-US" sz="2400" dirty="0">
                <a:cs typeface="Aldhabi" panose="01000000000000000000" pitchFamily="2" charset="-78"/>
              </a:rPr>
              <a:t>(HLHS)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84D41-6C0B-7B18-B289-48A410E9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7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0C8A-AA79-7EA1-20F4-0063A613F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677" y="679572"/>
            <a:ext cx="8492646" cy="1293028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1000000000000000000" pitchFamily="2" charset="-78"/>
              </a:rPr>
              <a:t>How the Fontan Procedure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8EDEB-F50A-0F87-0922-9D6E5A1A2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786" y="2461363"/>
            <a:ext cx="6598836" cy="4396637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>
                <a:cs typeface="Aldhabi" panose="01000000000000000000" pitchFamily="2" charset="-78"/>
              </a:rPr>
              <a:t>Fontan paradox—good cardiac output achieved at cost of higher Fontan pressures and systemic venous congestion [3]</a:t>
            </a:r>
          </a:p>
          <a:p>
            <a:endParaRPr lang="en-US" sz="3800" dirty="0">
              <a:cs typeface="Aldhabi" panose="01000000000000000000" pitchFamily="2" charset="-78"/>
            </a:endParaRPr>
          </a:p>
          <a:p>
            <a:r>
              <a:rPr lang="en-US" sz="3800" dirty="0">
                <a:cs typeface="Aldhabi" panose="01000000000000000000" pitchFamily="2" charset="-78"/>
              </a:rPr>
              <a:t>Elevated pressure ensures enough blood reaches the lungs to pick up oxygen despite passive flowing blood</a:t>
            </a:r>
          </a:p>
          <a:p>
            <a:pPr marL="0" indent="0">
              <a:buNone/>
            </a:pPr>
            <a:endParaRPr lang="en-US" sz="3800" dirty="0">
              <a:cs typeface="Aldhabi" panose="01000000000000000000" pitchFamily="2" charset="-78"/>
            </a:endParaRPr>
          </a:p>
          <a:p>
            <a:r>
              <a:rPr lang="en-US" sz="3800" dirty="0">
                <a:cs typeface="Aldhabi" panose="01000000000000000000" pitchFamily="2" charset="-78"/>
              </a:rPr>
              <a:t>The body can make adjustments that allow them to function under these conditions despite counterintuitive physiology</a:t>
            </a:r>
          </a:p>
          <a:p>
            <a:endParaRPr lang="en-US" dirty="0"/>
          </a:p>
        </p:txBody>
      </p:sp>
      <p:pic>
        <p:nvPicPr>
          <p:cNvPr id="2050" name="Picture 2" descr="The Fontan Procedure (for Parents) | Nemours KidsHealth">
            <a:extLst>
              <a:ext uri="{FF2B5EF4-FFF2-40B4-BE49-F238E27FC236}">
                <a16:creationId xmlns:a16="http://schemas.microsoft.com/office/drawing/2014/main" id="{BE4B77AF-933C-D8BE-47F7-AC7C3556B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98" y="2461363"/>
            <a:ext cx="3943316" cy="3943316"/>
          </a:xfrm>
          <a:prstGeom prst="rect">
            <a:avLst/>
          </a:prstGeom>
          <a:ln w="38100" cap="sq">
            <a:solidFill>
              <a:schemeClr val="bg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E823C-6A18-4E78-AF6A-0411CE39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F9FA4-CB0B-01EE-7650-0D2A9D6AEDA7}"/>
              </a:ext>
            </a:extLst>
          </p:cNvPr>
          <p:cNvSpPr/>
          <p:nvPr/>
        </p:nvSpPr>
        <p:spPr>
          <a:xfrm>
            <a:off x="7569898" y="6217696"/>
            <a:ext cx="3943316" cy="186983"/>
          </a:xfrm>
          <a:prstGeom prst="rect">
            <a:avLst/>
          </a:prstGeom>
          <a:solidFill>
            <a:srgbClr val="F9F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A095F2-4E00-A1C9-334E-982213FF1B00}"/>
              </a:ext>
            </a:extLst>
          </p:cNvPr>
          <p:cNvSpPr/>
          <p:nvPr/>
        </p:nvSpPr>
        <p:spPr>
          <a:xfrm>
            <a:off x="87682" y="455320"/>
            <a:ext cx="11774466" cy="1937151"/>
          </a:xfrm>
          <a:prstGeom prst="rect">
            <a:avLst/>
          </a:prstGeom>
          <a:solidFill>
            <a:srgbClr val="2B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FE56F9-B51C-2A84-50D5-9D6C02A84E80}"/>
              </a:ext>
            </a:extLst>
          </p:cNvPr>
          <p:cNvSpPr/>
          <p:nvPr/>
        </p:nvSpPr>
        <p:spPr>
          <a:xfrm>
            <a:off x="432911" y="805588"/>
            <a:ext cx="6774524" cy="5180818"/>
          </a:xfrm>
          <a:prstGeom prst="rect">
            <a:avLst/>
          </a:prstGeom>
          <a:noFill/>
          <a:ln>
            <a:solidFill>
              <a:srgbClr val="760000"/>
            </a:solidFill>
          </a:ln>
          <a:effectLst>
            <a:glow rad="101600">
              <a:srgbClr val="76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BC92D-EBED-E44E-8356-C2944D2A2DBE}"/>
              </a:ext>
            </a:extLst>
          </p:cNvPr>
          <p:cNvSpPr/>
          <p:nvPr/>
        </p:nvSpPr>
        <p:spPr>
          <a:xfrm>
            <a:off x="7377086" y="509441"/>
            <a:ext cx="4137779" cy="2760885"/>
          </a:xfrm>
          <a:prstGeom prst="rect">
            <a:avLst/>
          </a:prstGeom>
          <a:solidFill>
            <a:srgbClr val="F9F4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e Glenn Procedure (for Parents) - CHOC Childrens">
            <a:extLst>
              <a:ext uri="{FF2B5EF4-FFF2-40B4-BE49-F238E27FC236}">
                <a16:creationId xmlns:a16="http://schemas.microsoft.com/office/drawing/2014/main" id="{10BA6846-B85A-EF66-5825-D0C14E1E3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5"/>
          <a:stretch/>
        </p:blipFill>
        <p:spPr bwMode="auto">
          <a:xfrm>
            <a:off x="8110397" y="656806"/>
            <a:ext cx="2671158" cy="259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F05101-E2AA-BD10-7A6C-5262DAD1D052}"/>
              </a:ext>
            </a:extLst>
          </p:cNvPr>
          <p:cNvSpPr/>
          <p:nvPr/>
        </p:nvSpPr>
        <p:spPr>
          <a:xfrm>
            <a:off x="7387571" y="3695239"/>
            <a:ext cx="4137779" cy="2747080"/>
          </a:xfrm>
          <a:prstGeom prst="rect">
            <a:avLst/>
          </a:prstGeom>
          <a:solidFill>
            <a:srgbClr val="F9F4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he Fontan Procedure">
            <a:extLst>
              <a:ext uri="{FF2B5EF4-FFF2-40B4-BE49-F238E27FC236}">
                <a16:creationId xmlns:a16="http://schemas.microsoft.com/office/drawing/2014/main" id="{3D8F482D-B787-3261-740B-FE10B20BD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6"/>
          <a:stretch/>
        </p:blipFill>
        <p:spPr bwMode="auto">
          <a:xfrm>
            <a:off x="8177370" y="3688331"/>
            <a:ext cx="2558179" cy="24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rdiology : Hypoplastic Left Heart Syndrome HD">
            <a:extLst>
              <a:ext uri="{FF2B5EF4-FFF2-40B4-BE49-F238E27FC236}">
                <a16:creationId xmlns:a16="http://schemas.microsoft.com/office/drawing/2014/main" id="{2EB59A78-3672-05EA-18F6-D9BE6BAAF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12" b="3938"/>
          <a:stretch/>
        </p:blipFill>
        <p:spPr bwMode="auto">
          <a:xfrm>
            <a:off x="486319" y="1433688"/>
            <a:ext cx="6656739" cy="401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5139AF-9EE3-8EA5-EAFE-C766C1FDF2A1}"/>
              </a:ext>
            </a:extLst>
          </p:cNvPr>
          <p:cNvSpPr/>
          <p:nvPr/>
        </p:nvSpPr>
        <p:spPr>
          <a:xfrm>
            <a:off x="486319" y="871594"/>
            <a:ext cx="6656739" cy="669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4A4887-620F-532A-946B-C6AFD14182D8}"/>
              </a:ext>
            </a:extLst>
          </p:cNvPr>
          <p:cNvSpPr/>
          <p:nvPr/>
        </p:nvSpPr>
        <p:spPr>
          <a:xfrm>
            <a:off x="8553009" y="694512"/>
            <a:ext cx="2267475" cy="193156"/>
          </a:xfrm>
          <a:prstGeom prst="rect">
            <a:avLst/>
          </a:prstGeom>
          <a:solidFill>
            <a:srgbClr val="F9F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23CB93-382E-13CC-797F-24DB06AEC912}"/>
              </a:ext>
            </a:extLst>
          </p:cNvPr>
          <p:cNvSpPr/>
          <p:nvPr/>
        </p:nvSpPr>
        <p:spPr>
          <a:xfrm>
            <a:off x="8705370" y="3755601"/>
            <a:ext cx="2267475" cy="193156"/>
          </a:xfrm>
          <a:prstGeom prst="rect">
            <a:avLst/>
          </a:prstGeom>
          <a:solidFill>
            <a:srgbClr val="F9F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8916F-0DA2-9BAB-D873-19E1F9DC40F7}"/>
              </a:ext>
            </a:extLst>
          </p:cNvPr>
          <p:cNvSpPr txBox="1"/>
          <p:nvPr/>
        </p:nvSpPr>
        <p:spPr>
          <a:xfrm>
            <a:off x="9408936" y="595710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cs typeface="Aldhabi" panose="01000000000000000000" pitchFamily="2" charset="-78"/>
              </a:rPr>
              <a:t>Glenn (1958)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10FF4-24E6-C00B-8251-B4CE01B586AF}"/>
              </a:ext>
            </a:extLst>
          </p:cNvPr>
          <p:cNvSpPr txBox="1"/>
          <p:nvPr/>
        </p:nvSpPr>
        <p:spPr>
          <a:xfrm>
            <a:off x="2300363" y="1039180"/>
            <a:ext cx="3028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  <a:cs typeface="Aldhabi" panose="01000000000000000000" pitchFamily="2" charset="-78"/>
              </a:rPr>
              <a:t>Norwood (1978)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2985F-22C8-4AE6-3EBC-067E826A8752}"/>
              </a:ext>
            </a:extLst>
          </p:cNvPr>
          <p:cNvSpPr/>
          <p:nvPr/>
        </p:nvSpPr>
        <p:spPr>
          <a:xfrm>
            <a:off x="486320" y="4923303"/>
            <a:ext cx="6656738" cy="10020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cs typeface="Aldhabi" panose="01000000000000000000" pitchFamily="2" charset="-78"/>
              </a:rPr>
              <a:t>      Blaylock-Taussig-Thomas           Sano shunt</a:t>
            </a:r>
          </a:p>
          <a:p>
            <a:r>
              <a:rPr lang="en-US" sz="2000" b="1" dirty="0">
                <a:solidFill>
                  <a:schemeClr val="bg1"/>
                </a:solidFill>
                <a:cs typeface="Aldhabi" panose="01000000000000000000" pitchFamily="2" charset="-78"/>
              </a:rPr>
              <a:t>                  (BT) shunt</a:t>
            </a:r>
            <a:r>
              <a:rPr lang="en-US" sz="3200" b="1" dirty="0">
                <a:solidFill>
                  <a:schemeClr val="bg1"/>
                </a:solidFill>
                <a:cs typeface="Aldhabi" panose="01000000000000000000" pitchFamily="2" charset="-78"/>
              </a:rPr>
              <a:t>	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83735-46F9-9204-E11F-1B4BA836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8071" y="-291081"/>
            <a:ext cx="838199" cy="767687"/>
          </a:xfrm>
        </p:spPr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3AD39-E584-677F-A56D-D302AE00B876}"/>
              </a:ext>
            </a:extLst>
          </p:cNvPr>
          <p:cNvSpPr/>
          <p:nvPr/>
        </p:nvSpPr>
        <p:spPr>
          <a:xfrm>
            <a:off x="8586124" y="3699184"/>
            <a:ext cx="2267475" cy="193156"/>
          </a:xfrm>
          <a:prstGeom prst="rect">
            <a:avLst/>
          </a:prstGeom>
          <a:solidFill>
            <a:srgbClr val="F9F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12361-D195-6A02-8C14-4326DD3896EA}"/>
              </a:ext>
            </a:extLst>
          </p:cNvPr>
          <p:cNvSpPr txBox="1"/>
          <p:nvPr/>
        </p:nvSpPr>
        <p:spPr>
          <a:xfrm>
            <a:off x="9243838" y="3655496"/>
            <a:ext cx="2425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cs typeface="Aldhabi" panose="01000000000000000000" pitchFamily="2" charset="-78"/>
              </a:rPr>
              <a:t>Fontan (1971)</a:t>
            </a:r>
            <a:endParaRPr lang="en-US" sz="24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023971-4380-8CEA-7453-E13837E6C307}"/>
              </a:ext>
            </a:extLst>
          </p:cNvPr>
          <p:cNvSpPr/>
          <p:nvPr/>
        </p:nvSpPr>
        <p:spPr>
          <a:xfrm>
            <a:off x="7387571" y="481893"/>
            <a:ext cx="4158747" cy="2788433"/>
          </a:xfrm>
          <a:prstGeom prst="rect">
            <a:avLst/>
          </a:prstGeom>
          <a:noFill/>
          <a:ln>
            <a:solidFill>
              <a:srgbClr val="760000"/>
            </a:solidFill>
          </a:ln>
          <a:effectLst>
            <a:glow rad="101600">
              <a:srgbClr val="76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43492-E39E-5238-A2B0-9B0CB64C57C4}"/>
              </a:ext>
            </a:extLst>
          </p:cNvPr>
          <p:cNvSpPr/>
          <p:nvPr/>
        </p:nvSpPr>
        <p:spPr>
          <a:xfrm>
            <a:off x="7377087" y="3653885"/>
            <a:ext cx="4158747" cy="2788433"/>
          </a:xfrm>
          <a:prstGeom prst="rect">
            <a:avLst/>
          </a:prstGeom>
          <a:noFill/>
          <a:ln>
            <a:solidFill>
              <a:srgbClr val="760000"/>
            </a:solidFill>
          </a:ln>
          <a:effectLst>
            <a:glow rad="101600">
              <a:srgbClr val="76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3F0EA-F11A-600A-936A-C7CCCC33AE43}"/>
              </a:ext>
            </a:extLst>
          </p:cNvPr>
          <p:cNvSpPr txBox="1"/>
          <p:nvPr/>
        </p:nvSpPr>
        <p:spPr>
          <a:xfrm>
            <a:off x="559364" y="959627"/>
            <a:ext cx="151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BBC99-B22B-4B31-0D10-09F1710EEC42}"/>
              </a:ext>
            </a:extLst>
          </p:cNvPr>
          <p:cNvSpPr txBox="1"/>
          <p:nvPr/>
        </p:nvSpPr>
        <p:spPr>
          <a:xfrm>
            <a:off x="7392250" y="509846"/>
            <a:ext cx="151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21DEFC-AA03-1166-9877-12C86087803C}"/>
              </a:ext>
            </a:extLst>
          </p:cNvPr>
          <p:cNvSpPr txBox="1"/>
          <p:nvPr/>
        </p:nvSpPr>
        <p:spPr>
          <a:xfrm>
            <a:off x="7414194" y="3691358"/>
            <a:ext cx="151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B13E65-C7D2-86E8-9C80-DC2E996576A3}"/>
              </a:ext>
            </a:extLst>
          </p:cNvPr>
          <p:cNvSpPr txBox="1"/>
          <p:nvPr/>
        </p:nvSpPr>
        <p:spPr>
          <a:xfrm>
            <a:off x="2617470" y="6069313"/>
            <a:ext cx="368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28 days post-birth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CB7FBD-D024-06F2-DCDF-A68C0DEE4AC6}"/>
              </a:ext>
            </a:extLst>
          </p:cNvPr>
          <p:cNvSpPr txBox="1"/>
          <p:nvPr/>
        </p:nvSpPr>
        <p:spPr>
          <a:xfrm>
            <a:off x="8227271" y="3247313"/>
            <a:ext cx="368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4-6 months post-birth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361E00-327E-B86F-EF3A-D821B263627E}"/>
              </a:ext>
            </a:extLst>
          </p:cNvPr>
          <p:cNvSpPr txBox="1"/>
          <p:nvPr/>
        </p:nvSpPr>
        <p:spPr>
          <a:xfrm>
            <a:off x="8281557" y="6425540"/>
            <a:ext cx="368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2-4 years post-birth</a:t>
            </a:r>
          </a:p>
        </p:txBody>
      </p:sp>
    </p:spTree>
    <p:extLst>
      <p:ext uri="{BB962C8B-B14F-4D97-AF65-F5344CB8AC3E}">
        <p14:creationId xmlns:p14="http://schemas.microsoft.com/office/powerpoint/2010/main" val="3824521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EF28-3D4E-20CE-0C7E-6408D29F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74" y="679572"/>
            <a:ext cx="11586051" cy="1293028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1000000000000000000" pitchFamily="2" charset="-78"/>
              </a:rPr>
              <a:t>Necessity for 3-Staged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C89FD-6CF2-EF49-F966-8CE423B32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266" y="2356443"/>
            <a:ext cx="6677194" cy="2088580"/>
          </a:xfrm>
        </p:spPr>
        <p:txBody>
          <a:bodyPr>
            <a:noAutofit/>
          </a:bodyPr>
          <a:lstStyle/>
          <a:p>
            <a:r>
              <a:rPr lang="en-US" sz="2200" b="0" i="0" dirty="0">
                <a:effectLst/>
                <a:cs typeface="Aldhabi" panose="01000000000000000000" pitchFamily="2" charset="-78"/>
              </a:rPr>
              <a:t>In 1992, Dr. William Norwood discouraged single-stage Fontan </a:t>
            </a:r>
            <a:r>
              <a:rPr lang="en-US" sz="2200" dirty="0">
                <a:cs typeface="Aldhabi" panose="01000000000000000000" pitchFamily="2" charset="-78"/>
              </a:rPr>
              <a:t>procedures because of</a:t>
            </a:r>
            <a:r>
              <a:rPr lang="en-US" sz="2200" b="0" i="0" dirty="0">
                <a:effectLst/>
                <a:cs typeface="Aldhabi" panose="01000000000000000000" pitchFamily="2" charset="-78"/>
              </a:rPr>
              <a:t> sudden changes in hemodynamics</a:t>
            </a:r>
          </a:p>
          <a:p>
            <a:pPr marL="0" indent="0">
              <a:buNone/>
            </a:pPr>
            <a:endParaRPr lang="en-US" sz="2200" b="0" i="0" dirty="0">
              <a:effectLst/>
              <a:cs typeface="Aldhabi" panose="01000000000000000000" pitchFamily="2" charset="-78"/>
            </a:endParaRPr>
          </a:p>
          <a:p>
            <a:r>
              <a:rPr lang="en-US" sz="2200" dirty="0">
                <a:cs typeface="Aldhabi" panose="01000000000000000000" pitchFamily="2" charset="-78"/>
              </a:rPr>
              <a:t>A</a:t>
            </a:r>
            <a:r>
              <a:rPr lang="en-US" sz="2200" b="0" i="0" dirty="0">
                <a:effectLst/>
                <a:cs typeface="Aldhabi" panose="01000000000000000000" pitchFamily="2" charset="-78"/>
              </a:rPr>
              <a:t>dversely alters the ventricular diastolic function.</a:t>
            </a:r>
          </a:p>
          <a:p>
            <a:pPr marL="0" indent="0">
              <a:buNone/>
            </a:pPr>
            <a:endParaRPr lang="en-US" sz="2200" b="0" i="0" dirty="0">
              <a:effectLst/>
              <a:cs typeface="Aldhabi" panose="01000000000000000000" pitchFamily="2" charset="-78"/>
            </a:endParaRPr>
          </a:p>
          <a:p>
            <a:r>
              <a:rPr lang="en-US" sz="2200" b="0" i="0" dirty="0">
                <a:effectLst/>
                <a:cs typeface="Aldhabi" panose="01000000000000000000" pitchFamily="2" charset="-78"/>
              </a:rPr>
              <a:t>Norwood presented a series of 100 consecutive </a:t>
            </a:r>
            <a:r>
              <a:rPr lang="en-US" sz="2200" b="1" i="0" dirty="0">
                <a:effectLst/>
                <a:cs typeface="Aldhabi" panose="01000000000000000000" pitchFamily="2" charset="-78"/>
              </a:rPr>
              <a:t>3 staged</a:t>
            </a:r>
            <a:r>
              <a:rPr lang="en-US" sz="2200" b="0" i="0" dirty="0">
                <a:effectLst/>
                <a:cs typeface="Aldhabi" panose="01000000000000000000" pitchFamily="2" charset="-78"/>
              </a:rPr>
              <a:t> Fontan’s without any deaths. [3] </a:t>
            </a:r>
          </a:p>
          <a:p>
            <a:pPr marL="0" indent="0">
              <a:buNone/>
            </a:pPr>
            <a:endParaRPr lang="en-US" sz="2000" b="0" i="0" dirty="0">
              <a:effectLst/>
              <a:cs typeface="Aldhabi" panose="010000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277A6-CEF8-5640-81A1-DD2A8B36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Dr. William I. Norwood: A Tribute | MI10">
            <a:extLst>
              <a:ext uri="{FF2B5EF4-FFF2-40B4-BE49-F238E27FC236}">
                <a16:creationId xmlns:a16="http://schemas.microsoft.com/office/drawing/2014/main" id="{E3E7FB06-43B8-03BF-11EA-9232FAF2D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" r="3898"/>
          <a:stretch/>
        </p:blipFill>
        <p:spPr bwMode="auto">
          <a:xfrm>
            <a:off x="7567544" y="2544333"/>
            <a:ext cx="4258851" cy="3383679"/>
          </a:xfrm>
          <a:prstGeom prst="rect">
            <a:avLst/>
          </a:prstGeom>
          <a:noFill/>
          <a:ln>
            <a:solidFill>
              <a:srgbClr val="76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2E49E-B0F4-EC67-B8CD-7CE7974096A6}"/>
              </a:ext>
            </a:extLst>
          </p:cNvPr>
          <p:cNvSpPr txBox="1"/>
          <p:nvPr/>
        </p:nvSpPr>
        <p:spPr>
          <a:xfrm>
            <a:off x="7880695" y="6009151"/>
            <a:ext cx="3632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Dr. William </a:t>
            </a:r>
            <a:r>
              <a:rPr lang="en-US" sz="1600" i="1" dirty="0" err="1"/>
              <a:t>Imon</a:t>
            </a:r>
            <a:r>
              <a:rPr lang="en-US" sz="1600" i="1" dirty="0"/>
              <a:t> Norwood</a:t>
            </a:r>
          </a:p>
        </p:txBody>
      </p:sp>
    </p:spTree>
    <p:extLst>
      <p:ext uri="{BB962C8B-B14F-4D97-AF65-F5344CB8AC3E}">
        <p14:creationId xmlns:p14="http://schemas.microsoft.com/office/powerpoint/2010/main" val="61403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D52E-DBCE-C05E-19E5-2C519FED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685" y="679572"/>
            <a:ext cx="9480630" cy="1293028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1000000000000000000" pitchFamily="2" charset="-78"/>
              </a:rPr>
              <a:t>Major Long-Term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194E7-6B32-B6BA-43C3-28D8A882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42" y="2357993"/>
            <a:ext cx="7267636" cy="4559965"/>
          </a:xfrm>
        </p:spPr>
        <p:txBody>
          <a:bodyPr>
            <a:noAutofit/>
          </a:bodyPr>
          <a:lstStyle/>
          <a:p>
            <a:r>
              <a:rPr lang="en-US" sz="2400" b="0" i="0" dirty="0">
                <a:effectLst/>
                <a:cs typeface="Aldhabi" panose="01000000000000000000" pitchFamily="2" charset="-78"/>
              </a:rPr>
              <a:t>All Fontan patients develop Fontan-associated liver disease (FALD) </a:t>
            </a:r>
          </a:p>
          <a:p>
            <a:pPr marL="0" indent="0">
              <a:buNone/>
            </a:pPr>
            <a:endParaRPr lang="en-US" sz="2400" b="0" i="0" dirty="0">
              <a:effectLst/>
              <a:cs typeface="Aldhabi" panose="01000000000000000000" pitchFamily="2" charset="-78"/>
            </a:endParaRPr>
          </a:p>
          <a:p>
            <a:r>
              <a:rPr lang="en-US" sz="2400" b="0" i="0" dirty="0">
                <a:effectLst/>
                <a:cs typeface="Aldhabi" panose="01000000000000000000" pitchFamily="2" charset="-78"/>
              </a:rPr>
              <a:t>Patients undergoing the Fontan operation usually develop arrhythmias</a:t>
            </a:r>
          </a:p>
          <a:p>
            <a:pPr marL="0" indent="0">
              <a:buNone/>
            </a:pPr>
            <a:endParaRPr lang="en-US" sz="2400" b="0" i="0" dirty="0">
              <a:effectLst/>
              <a:cs typeface="Aldhabi" panose="01000000000000000000" pitchFamily="2" charset="-78"/>
            </a:endParaRPr>
          </a:p>
          <a:p>
            <a:r>
              <a:rPr lang="en-US" sz="2400" dirty="0">
                <a:cs typeface="Aldhabi" panose="01000000000000000000" pitchFamily="2" charset="-78"/>
              </a:rPr>
              <a:t>One study reported</a:t>
            </a:r>
            <a:r>
              <a:rPr lang="en-US" sz="2400" b="0" i="0" dirty="0">
                <a:effectLst/>
                <a:cs typeface="Aldhabi" panose="01000000000000000000" pitchFamily="2" charset="-78"/>
              </a:rPr>
              <a:t> after 20 years post-Fontan, freedom from arrhythmias is only 60%</a:t>
            </a:r>
            <a:r>
              <a:rPr lang="en-US" sz="2400" dirty="0">
                <a:cs typeface="Aldhabi" panose="01000000000000000000" pitchFamily="2" charset="-78"/>
              </a:rPr>
              <a:t>                         </a:t>
            </a:r>
          </a:p>
          <a:p>
            <a:pPr marL="0" indent="0" algn="ctr">
              <a:buNone/>
            </a:pPr>
            <a:r>
              <a:rPr lang="en-US" sz="2000" dirty="0">
                <a:cs typeface="Aldhabi" panose="01000000000000000000" pitchFamily="2" charset="-78"/>
              </a:rPr>
              <a:t>[1]</a:t>
            </a:r>
          </a:p>
          <a:p>
            <a:endParaRPr lang="en-US" sz="2000" b="0" i="0" dirty="0">
              <a:effectLst/>
              <a:cs typeface="Aldhabi" panose="01000000000000000000" pitchFamily="2" charset="-78"/>
            </a:endParaRPr>
          </a:p>
          <a:p>
            <a:pPr marL="0" indent="0">
              <a:buNone/>
            </a:pPr>
            <a:endParaRPr lang="en-US" sz="2000" b="0" i="0" dirty="0">
              <a:effectLst/>
              <a:cs typeface="Aldhabi" panose="010000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65908-619C-E69E-B1BA-6078D723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A3F61B-388C-4B83-7DE7-7D868EBE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78" y="2443933"/>
            <a:ext cx="3567698" cy="399016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52279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C62381-DE31-8FC5-6DB6-1ED9B80C3934}"/>
              </a:ext>
            </a:extLst>
          </p:cNvPr>
          <p:cNvSpPr txBox="1"/>
          <p:nvPr/>
        </p:nvSpPr>
        <p:spPr>
          <a:xfrm>
            <a:off x="1316423" y="865359"/>
            <a:ext cx="9603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ldhabi" panose="01000000000000000000" pitchFamily="2" charset="-78"/>
              </a:rPr>
              <a:t>Post Fontan Complexities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3AEA3CD2-28B2-C1C3-F7BD-08DB13CB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E827266-DC7B-40F0-78AD-7E4E07D5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658" y="4778571"/>
            <a:ext cx="2361814" cy="15322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F83AE41-9970-B86C-C13A-E07EA6376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89" y="2384335"/>
            <a:ext cx="2323328" cy="22825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82CE36-A49B-71BE-60EF-824ED1020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647" y="2384335"/>
            <a:ext cx="1949659" cy="22912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1E7917-9E5F-4DE9-CBD7-8E5D6A6AE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174" y="2384335"/>
            <a:ext cx="2124811" cy="275883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E47C1FF-6F68-14EA-10F5-7CF8754B1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000" y="2384335"/>
            <a:ext cx="2260272" cy="27588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132B291-5A1A-5DB1-5342-77A8A7B1F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655" y="4778571"/>
            <a:ext cx="1951162" cy="18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4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3E239521-4E27-466E-9087-5C3D9CD1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F0939603-6562-4246-A9A6-CE0657B91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4088B391-2267-4070-940E-1DFC16029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C843D276-7F19-4B7B-A3C9-E92CF9825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F8BF858F-F5FD-4A7D-A74C-4DB4D07E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1F6D2125-7D86-4D93-A5CB-0BCFE524B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12A20C10-8367-4EE7-84F1-DA8FC3201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7D2F7B40-09B0-4DD4-B504-7BE155EED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0" name="Freeform 5">
              <a:extLst>
                <a:ext uri="{FF2B5EF4-FFF2-40B4-BE49-F238E27FC236}">
                  <a16:creationId xmlns:a16="http://schemas.microsoft.com/office/drawing/2014/main" id="{0FFDC92C-6387-4BF1-9976-A0B078CE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Freeform 5">
              <a:extLst>
                <a:ext uri="{FF2B5EF4-FFF2-40B4-BE49-F238E27FC236}">
                  <a16:creationId xmlns:a16="http://schemas.microsoft.com/office/drawing/2014/main" id="{2D368DE5-EE93-47F4-A759-0D6F94E1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C6AD4D91-560B-4DF8-B52B-A6BF83A6E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3" name="Freeform 5">
              <a:extLst>
                <a:ext uri="{FF2B5EF4-FFF2-40B4-BE49-F238E27FC236}">
                  <a16:creationId xmlns:a16="http://schemas.microsoft.com/office/drawing/2014/main" id="{F12BC828-FAAE-455F-91DC-7ADCAC9DA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935A61-0110-3943-4C18-805F2824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0A06-926A-C591-0B9D-2A7F8FE38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750" y="2046540"/>
            <a:ext cx="3473978" cy="3898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The Fontan operation is a cornerstone of hope in pediatric cardiology, dramatically enhancing life prospects for children with complex heart conditions</a:t>
            </a:r>
          </a:p>
        </p:txBody>
      </p:sp>
      <p:pic>
        <p:nvPicPr>
          <p:cNvPr id="1079" name="Graphic 1078" descr="Heart with Pulse">
            <a:extLst>
              <a:ext uri="{FF2B5EF4-FFF2-40B4-BE49-F238E27FC236}">
                <a16:creationId xmlns:a16="http://schemas.microsoft.com/office/drawing/2014/main" id="{70364E7A-5B05-1EED-333A-F101FFBAD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124" y="803751"/>
            <a:ext cx="5250498" cy="5250498"/>
          </a:xfrm>
          <a:prstGeom prst="rect">
            <a:avLst/>
          </a:prstGeom>
        </p:spPr>
      </p:pic>
      <p:sp>
        <p:nvSpPr>
          <p:cNvPr id="1095" name="Rectangle 1094">
            <a:extLst>
              <a:ext uri="{FF2B5EF4-FFF2-40B4-BE49-F238E27FC236}">
                <a16:creationId xmlns:a16="http://schemas.microsoft.com/office/drawing/2014/main" id="{BFD3DF8A-480D-4BB4-B603-B70596CFD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0D28B-BD6B-5A54-066A-66823A8E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7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19">
      <a:dk1>
        <a:srgbClr val="2B0000"/>
      </a:dk1>
      <a:lt1>
        <a:srgbClr val="FFFFFF"/>
      </a:lt1>
      <a:dk2>
        <a:srgbClr val="D80000"/>
      </a:dk2>
      <a:lt2>
        <a:srgbClr val="A18CD0"/>
      </a:lt2>
      <a:accent1>
        <a:srgbClr val="FFFAE5"/>
      </a:accent1>
      <a:accent2>
        <a:srgbClr val="32647D"/>
      </a:accent2>
      <a:accent3>
        <a:srgbClr val="3A3A3A"/>
      </a:accent3>
      <a:accent4>
        <a:srgbClr val="A18CD0"/>
      </a:accent4>
      <a:accent5>
        <a:srgbClr val="8EBBD2"/>
      </a:accent5>
      <a:accent6>
        <a:srgbClr val="ACC995"/>
      </a:accent6>
      <a:hlink>
        <a:srgbClr val="CC002A"/>
      </a:hlink>
      <a:folHlink>
        <a:srgbClr val="FFB2B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3276</TotalTime>
  <Words>738</Words>
  <Application>Microsoft Office PowerPoint</Application>
  <PresentationFormat>Widescreen</PresentationFormat>
  <Paragraphs>81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Aldhabi</vt:lpstr>
      <vt:lpstr>Aptos</vt:lpstr>
      <vt:lpstr>Arial</vt:lpstr>
      <vt:lpstr>Arial Rounded MT Bold</vt:lpstr>
      <vt:lpstr>Century Gothic</vt:lpstr>
      <vt:lpstr>Montserrat</vt:lpstr>
      <vt:lpstr>Söhne</vt:lpstr>
      <vt:lpstr>Wingdings 3</vt:lpstr>
      <vt:lpstr>Ion Boardroom</vt:lpstr>
      <vt:lpstr>Hearts that Beat the Odds: An Analysis of the  Fontan  Procedure</vt:lpstr>
      <vt:lpstr>What is the Fontan Procedure?</vt:lpstr>
      <vt:lpstr>PowerPoint Presentation</vt:lpstr>
      <vt:lpstr>How the Fontan Procedure Works</vt:lpstr>
      <vt:lpstr>PowerPoint Presentation</vt:lpstr>
      <vt:lpstr>Necessity for 3-Staged Operation</vt:lpstr>
      <vt:lpstr>Major Long-Term Effects</vt:lpstr>
      <vt:lpstr>PowerPoint Presentation</vt:lpstr>
      <vt:lpstr>Conclusion</vt:lpstr>
      <vt:lpstr>Works Cited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Fontan</dc:title>
  <dc:creator>Joseph Farrell</dc:creator>
  <cp:lastModifiedBy>Joe Farrell</cp:lastModifiedBy>
  <cp:revision>29</cp:revision>
  <dcterms:created xsi:type="dcterms:W3CDTF">2024-03-26T02:06:24Z</dcterms:created>
  <dcterms:modified xsi:type="dcterms:W3CDTF">2024-04-25T00:56:28Z</dcterms:modified>
</cp:coreProperties>
</file>